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BED0088-E4B1-4011-ADF2-22B2AF66C727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02C193B-5E73-4491-A982-2C2C4E1DEEA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3888432"/>
          </a:xfrm>
        </p:spPr>
        <p:txBody>
          <a:bodyPr>
            <a:noAutofit/>
          </a:bodyPr>
          <a:lstStyle/>
          <a:p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КӘСІПОРЫННЫҢ ОПЕРАЦИЯЛЫҚ ҚЫЗМЕТІН ЖОСПАРЛАУ. КӘСІПОРЫННЫҢ ӨНДІРІСТІК (ӨНІМДІК) БАҒДАРЛАМАСЫН ӘЗІРЛЕУ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6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kk-KZ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Қарастырылатын сұрақтар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buFont typeface="+mj-lt"/>
              <a:buAutoNum type="arabicPeriod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Кәсіпорынның операциялық қызметін басқаруға жүйелік келіс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lvl="0">
              <a:buFont typeface="+mj-lt"/>
              <a:buAutoNum type="arabicPeriod" startAt="2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Өндірістік бағдарламаның мағынасы мен мазмұны.</a:t>
            </a:r>
            <a:endParaRPr lang="ru-RU" dirty="0">
              <a:latin typeface="Times New Roman"/>
              <a:ea typeface="Times New Roman"/>
            </a:endParaRPr>
          </a:p>
          <a:p>
            <a:pPr lvl="0">
              <a:buFont typeface="+mj-lt"/>
              <a:buAutoNum type="arabicPeriod" startAt="2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Өндірістік бағдарламаны әзірлеудің жалпы әдістемесі.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lvl="0">
              <a:buFont typeface="+mj-lt"/>
              <a:buAutoNum type="arabicPeriod" startAt="4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Кәсіпорынның өндірістік қуаты.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2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12845"/>
            <a:ext cx="756084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endParaRPr lang="kk-KZ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b="1" i="1" u="sng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sz="2000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sz="2000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1 Кәсіпорынның операциялық қызметін басқаруға жүйелік келіс </a:t>
            </a:r>
            <a:endParaRPr lang="ru-RU" sz="2000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i="1" u="sng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sz="2000" i="1" u="sng" dirty="0" smtClean="0">
                <a:effectLst/>
                <a:latin typeface="Times New Roman"/>
                <a:ea typeface="Times New Roman"/>
              </a:rPr>
              <a:t>Операцияларды басқаруға жүйелік келіс</a:t>
            </a:r>
            <a:r>
              <a:rPr lang="kk-KZ" sz="2000" dirty="0" smtClean="0">
                <a:effectLst/>
                <a:latin typeface="Times New Roman"/>
                <a:ea typeface="Times New Roman"/>
              </a:rPr>
              <a:t>: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Кәсіпорынның ішкі ортасының базалық негізі - өндірістік-техникалық жүйе.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Өндірістік-техникалық жүйе негізі - өндірістік процесс.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Өндірістік процесс – белгіленген уақытта берілген сападағы, сандағы және  ассортименттегі тауарды жасауға бағытталған еңбектік және табиғи процесстер кешені; белгілі қажеттіліктерді қанағаттандыру процессі ретінде кеңістік пен уақыттағы еңбек заттары, еңбек құралдары мен тірі еңбектер үйлесімі. 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Ұйымның өндірістік қызметінің толық жүйесі – операциялық жүйе.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endParaRPr lang="kk-KZ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9986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410880"/>
              </p:ext>
            </p:extLst>
          </p:nvPr>
        </p:nvGraphicFramePr>
        <p:xfrm>
          <a:off x="755576" y="476672"/>
          <a:ext cx="7344816" cy="576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Слайд" r:id="rId3" imgW="4571972" imgH="3429047" progId="PowerPoint.Slide.8">
                  <p:embed/>
                </p:oleObj>
              </mc:Choice>
              <mc:Fallback>
                <p:oleObj name="Слайд" r:id="rId3" imgW="4571972" imgH="3429047" progId="PowerPoint.Slid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76672"/>
                        <a:ext cx="7344816" cy="57606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27217" y="1052736"/>
            <a:ext cx="4390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Кәсіпорынның операциялық жүйесі</a:t>
            </a:r>
            <a:endParaRPr lang="ru-RU" sz="2000" b="1" i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5826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751344"/>
            <a:ext cx="7056784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endParaRPr lang="kk-KZ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endParaRPr lang="kk-KZ" b="1" i="1" u="sng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2 Өндірістік бағдарламаның мағынасы мен мазмұны</a:t>
            </a:r>
            <a:endParaRPr lang="ru-RU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Өндірістік бағдарлама (ӨБ) – тауар қажеттіліктерінен және оларды қанағаттандыру мүмкіндіктерінен туындайтын, жоспарланатын кезеңге бекітілген, тауарлардың (өнімдер, жұмыстар, құзметтер) саны, ассортименті және сапсы бойынша тапсырма.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ӨБ көрсеткіштерінің өлшеуіштері: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натуралдық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шартты-натуралдық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нормативті-еңбектік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құндық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7620" indent="449580">
              <a:spcAft>
                <a:spcPts val="0"/>
              </a:spcAf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ӨБ көрсеткіштерінің жүйесі: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алғашқы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аралық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sz="2000" dirty="0" smtClean="0">
                <a:effectLst/>
                <a:latin typeface="Times New Roman"/>
                <a:ea typeface="Times New Roman"/>
              </a:rPr>
              <a:t>қорытынды (соңғы, нәтижелік)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1052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443841"/>
            <a:ext cx="763284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endParaRPr lang="kk-KZ" b="1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sz="2000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3 Өндірістік бағдарламаны әзірлеу процессінің кезеңдері</a:t>
            </a:r>
            <a:endParaRPr lang="ru-RU" sz="2000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Өндірістік бағдарламаны әзірлеу процессінің кезеңдері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</a:p>
          <a:p>
            <a:pPr indent="449580"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Өндірістік қажеттіліктерді анықтау (</a:t>
            </a:r>
            <a:r>
              <a:rPr lang="kk-KZ" sz="1600" dirty="0" smtClean="0">
                <a:effectLst/>
                <a:latin typeface="Times New Roman"/>
                <a:ea typeface="Times New Roman"/>
              </a:rPr>
              <a:t>маркетинг жоспары, СНжәне Е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).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 startAt="2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Кәсіпорынның өндірістік қуатын анықтау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3. Өндірістік мүмкіндіктерді анықтау: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ӨМ = ӨҚ * Кп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4. Өндірістік бағдарламаны анықтау: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1) ӨМ &gt; ӨӨҚ =&gt; ӨБ = ӨӨҚ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    2) ӨМ &lt; ӨӨҚ =&gt; ӨБ = ӨМ түзетілген</a:t>
            </a:r>
            <a:endParaRPr lang="ru-RU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28600" algn="l"/>
              </a:tabLs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28600" algn="l"/>
              </a:tabLst>
            </a:pPr>
            <a:endParaRPr lang="kk-KZ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28600" algn="l"/>
              </a:tabLs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9634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124744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4 Кәсіпорынның өндірістік қуаты</a:t>
            </a:r>
            <a:endParaRPr lang="ru-RU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Кәсіпорынның өндірістік қуаты 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– алдыңғы қатарлы технологияларды және еңбекті жетілген ұйымдастыруларды қолдану есебімен жабдықтар мен алаңдарды толық пайдалану кезіндегі жылдық өнім шығарылымының максималды мүмкіндігі. ӨҚ өнім шығарылымының шамасы натуралдық бірлікте өлшенеді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Өндірістік қуатты есептеу не үшін қажет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жоспарлық есептеулерді техника-экономикалық негіздеу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жоспарлық инвестицияларды есептеу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“тар орындарды” және жұмыстағы резервтерді анықтау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фирма персоналдарының жұмысын бағалау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саланың пропорционалдық дамуын қамтамасыз ету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Қуаттар түрлері</a:t>
            </a:r>
            <a:endParaRPr lang="ru-RU" u="sng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u="sng" dirty="0" smtClean="0">
                <a:effectLst/>
                <a:latin typeface="Times New Roman"/>
                <a:ea typeface="Times New Roman"/>
              </a:rPr>
              <a:t>Өндірістік қуаттар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          Қөндіріст. = Қжұмыстық + Қрежимдік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r>
              <a:rPr lang="kk-KZ" u="sng" dirty="0" smtClean="0">
                <a:effectLst/>
                <a:latin typeface="Times New Roman"/>
                <a:ea typeface="Times New Roman"/>
              </a:rPr>
              <a:t>     Бекітілген қуат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                Қбекітілг. = Қөндіріст. + Қжөндеу + Қрезервтік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89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80728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kk-KZ" sz="2400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Өндірістік қуатты есептеу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1. </a:t>
            </a:r>
            <a:r>
              <a:rPr lang="kk-KZ" b="1" i="1" u="sng" dirty="0" smtClean="0">
                <a:effectLst/>
                <a:latin typeface="Times New Roman"/>
                <a:ea typeface="Times New Roman"/>
              </a:rPr>
              <a:t>Анықтау объектілері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	ӨҚ “сөгу” немесе “тар орындарды” жою бойынша шаралар есебімен бастаушы өндірістік буындардың қуаты бойынша анықталады: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учаске қауты жабдықтардың бастаушы тобының қуаты бойынша бекітіледі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цех қуаты бастаушы учаске қуаты бойынша бекітіледі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кәсіпорын қуаты бастаушы цех қуаты бойынша бекітіледі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сала қуаты кәсіпорын қуаттарының сомасы ретінде бекітіледі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Жеке өндірістік буын қуаттарының сәйкестігін бағалау («тар орындарды» анықтау)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Ктүйіндестік = Қ1 / Қ2 * Шм                    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Қ1, Қ2 – буындар қуаты (цехтар, учаселер);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Шм – 2 цехтың өнімін өндіріуге арналған 1 цехтың өнімінің меншікті шығыны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258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92695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2. </a:t>
            </a: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ӨҚ есептеудің жалпы формуласы</a:t>
            </a:r>
            <a:endParaRPr lang="ru-RU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Қөндіріст. = Псағ. * Тмерзім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Псағ. – жабдықтардың (үймереттердің) сағаттық паспорттық өнімділігі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Тмерзім – мерзімдегі жабдықтың сағаттық пайдалы жұмыс уақыты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Үздіксіз өндіріс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Тмерзім = К – Ж ,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мұнда К – жұмыстың күнтізбелік уақыты (8760=365*24)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       Ж – агрегаттың тоқтауына байланысты жөндеу уақыты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Үздікті өндіріс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: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/>
            </a:r>
            <a:br>
              <a:rPr lang="kk-KZ" dirty="0" smtClean="0">
                <a:effectLst/>
                <a:latin typeface="Times New Roman"/>
                <a:ea typeface="Times New Roman"/>
              </a:rPr>
            </a:br>
            <a:r>
              <a:rPr lang="kk-KZ" dirty="0" smtClean="0">
                <a:effectLst/>
                <a:latin typeface="Times New Roman"/>
                <a:ea typeface="Times New Roman"/>
              </a:rPr>
              <a:t>Тмерзім = {[К – (Д+Жк)] *А*t}*(100-y)/100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/>
            </a:r>
            <a:br>
              <a:rPr lang="kk-KZ" dirty="0" smtClean="0">
                <a:effectLst/>
                <a:latin typeface="Times New Roman"/>
                <a:ea typeface="Times New Roman"/>
              </a:rPr>
            </a:br>
            <a:r>
              <a:rPr lang="kk-KZ" dirty="0" smtClean="0">
                <a:effectLst/>
                <a:latin typeface="Times New Roman"/>
                <a:ea typeface="Times New Roman"/>
              </a:rPr>
              <a:t>мұнда К -365 күн;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Д –демалыс және мейрам күндері;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Жк- күрделі жөндеуде бос тұру  (күндер);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А – тәуліктегі ауысым саны;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t  - ауысым ұзақтығы, сағ.;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r>
              <a:rPr lang="kk-KZ" dirty="0" smtClean="0">
                <a:effectLst/>
                <a:latin typeface="Times New Roman"/>
                <a:ea typeface="Times New Roman"/>
              </a:rPr>
              <a:t>        у – жоспарланған ағымдық бос тұру пайызы</a:t>
            </a:r>
            <a:br>
              <a:rPr lang="kk-KZ" dirty="0" smtClean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223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836711"/>
            <a:ext cx="792088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>
              <a:spcAft>
                <a:spcPts val="0"/>
              </a:spcAft>
            </a:pPr>
            <a:endParaRPr lang="kk-KZ" sz="2800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marL="449580">
              <a:spcAft>
                <a:spcPts val="0"/>
              </a:spcAft>
            </a:pPr>
            <a:endParaRPr lang="kk-KZ" sz="2800" b="1" i="1" u="sng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449580">
              <a:spcAft>
                <a:spcPts val="0"/>
              </a:spcAft>
            </a:pPr>
            <a:r>
              <a:rPr lang="kk-KZ" sz="2800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ӨҚ есетеуге арналған бастапқы мәліметтер:</a:t>
            </a:r>
          </a:p>
          <a:p>
            <a:pPr marL="449580">
              <a:spcAft>
                <a:spcPts val="0"/>
              </a:spcAft>
            </a:pPr>
            <a:endParaRPr lang="ru-RU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Жабдықтардың әрекеттегі қуаттарын есепке алу мәліметтері (есепке алудың инвентарлық карточкалары, техн. паспортттар)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Қуаттарды енгізу және шығару жоспары (баланс)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Жабдықтардың жұмысының уақыт қорын есептеу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Жабдықтардың жөндеу аралық мерзімдері мен жөндеу кезеңдерінің нормативтері (жоспарлы-ескертілген жөндеулер жүйесі туралы қаулылар (ЖЕЖ)*)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  <a:tabLst>
                <a:tab pos="228600" algn="l"/>
              </a:tabLst>
            </a:pPr>
            <a:r>
              <a:rPr lang="kk-KZ" dirty="0" smtClean="0">
                <a:effectLst/>
                <a:latin typeface="Times New Roman"/>
                <a:ea typeface="Times New Roman"/>
              </a:rPr>
              <a:t>Өндіріс тиімділігін арттыру бойынша ұйымдастырушылық-техникалық шаралар (инновациялар)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kk-KZ" b="1" i="1" u="sng" dirty="0" smtClean="0">
                <a:effectLst/>
                <a:latin typeface="Times New Roman"/>
                <a:ea typeface="Times New Roman"/>
              </a:rPr>
              <a:t>ЖЕЖ жүйесі</a:t>
            </a:r>
            <a:r>
              <a:rPr lang="kk-KZ" dirty="0" smtClean="0">
                <a:effectLst/>
                <a:latin typeface="Times New Roman"/>
                <a:ea typeface="Times New Roman"/>
              </a:rPr>
              <a:t> – жөндеулердің топтастырылуы немесе тізімі, мерзімділігі мен кезектілігі, сонымен қатар жөндеу циклында жүргізілетін тексерулер мен жөндеулер бойынша жұмыстардың көлемі мен мазмұны.</a:t>
            </a:r>
          </a:p>
          <a:p>
            <a:pPr indent="449580" algn="just">
              <a:spcAft>
                <a:spcPts val="0"/>
              </a:spcAf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3906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305342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kk-KZ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kk-KZ" b="1" i="1" u="sng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kk-KZ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3. Шаруашылықта болу уақыты бойынша өлшенген орташа арифметикалық шама ретінде мерзімдегі орташа қуатты есептеу</a:t>
            </a:r>
            <a:endParaRPr lang="ru-RU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kk-KZ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Қжыл.= Қж.б. + Қенг.* r1 /12 – Қшығ.*(12-r2)/12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    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kk-KZ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kk-KZ" b="1" i="1" u="sng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b="1" i="1" u="sng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4. Қуатты пайдалану коэффициентін есептеу:</a:t>
            </a:r>
            <a:endParaRPr lang="ru-RU" b="1" i="1" u="sng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Кпж = ӨБж/ӨҚөндіріст. – жоспарланған пайдалануда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Times New Roman"/>
              </a:rPr>
              <a:t>Кпн = ӨБн / ӨҚөндіріст. – нақты пайдалануда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6307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</TotalTime>
  <Words>151</Words>
  <Application>Microsoft Office PowerPoint</Application>
  <PresentationFormat>Экран (4:3)</PresentationFormat>
  <Paragraphs>119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Волна</vt:lpstr>
      <vt:lpstr>Microsoft PowerPoint 97-2003 Slide</vt:lpstr>
      <vt:lpstr>3 КӘСІПОРЫННЫҢ ОПЕРАЦИЯЛЫҚ ҚЫЗМЕТІН ЖОСПАРЛАУ. КӘСІПОРЫННЫҢ ӨНДІРІСТІК (ӨНІМДІК) БАҒДАРЛАМАСЫН ӘЗІРЛЕУ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КӘСІПОРЫННЫҢ ОПЕРАЦИЯЛЫҚ ҚЫЗМЕТІН ЖОСПАРЛАУ. КӘСІПОРЫННЫҢ ӨНДІРІСТІК (ӨНІМДІК) БАҒДАРЛАМАСЫН ӘЗІРЛЕУ</dc:title>
  <dc:creator>Асем Сагидолдина</dc:creator>
  <cp:lastModifiedBy>Асем Сагидолдина</cp:lastModifiedBy>
  <cp:revision>3</cp:revision>
  <dcterms:created xsi:type="dcterms:W3CDTF">2020-01-09T05:16:27Z</dcterms:created>
  <dcterms:modified xsi:type="dcterms:W3CDTF">2020-01-09T05:38:21Z</dcterms:modified>
</cp:coreProperties>
</file>